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Sansation" charset="1" panose="02000000000000000000"/>
      <p:regular r:id="rId20"/>
    </p:embeddedFont>
    <p:embeddedFont>
      <p:font typeface="Sansation Light" charset="1" panose="02000000000000000000"/>
      <p:regular r:id="rId21"/>
    </p:embeddedFont>
    <p:embeddedFont>
      <p:font typeface="TT Supermolot Condensed" charset="1" panose="02000506040000020003"/>
      <p:regular r:id="rId22"/>
    </p:embeddedFont>
    <p:embeddedFont>
      <p:font typeface="Sansation Bold" charset="1" panose="02000000000000000000"/>
      <p:regular r:id="rId23"/>
    </p:embeddedFont>
    <p:embeddedFont>
      <p:font typeface="TT Supermolot Condensed Bold" charset="1" panose="020008060400000200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15" Target="../media/image21.png" Type="http://schemas.openxmlformats.org/officeDocument/2006/relationships/image"/><Relationship Id="rId16" Target="../media/image22.png" Type="http://schemas.openxmlformats.org/officeDocument/2006/relationships/image"/><Relationship Id="rId2" Target="../media/image2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jpe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2340" y="1715697"/>
            <a:ext cx="15236754" cy="398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76"/>
              </a:lnSpc>
              <a:spcBef>
                <a:spcPct val="0"/>
              </a:spcBef>
            </a:pPr>
            <a:r>
              <a:rPr lang="en-US" sz="11411" spc="2145">
                <a:solidFill>
                  <a:srgbClr val="FFFFFF"/>
                </a:solidFill>
                <a:latin typeface="Sansation"/>
                <a:ea typeface="Sansation"/>
                <a:cs typeface="Sansation"/>
                <a:sym typeface="Sansation"/>
              </a:rPr>
              <a:t>RESIDÊNCIA TECNOLÓGICA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727108" y="1176933"/>
            <a:ext cx="9227218" cy="557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9"/>
              </a:lnSpc>
              <a:spcBef>
                <a:spcPct val="0"/>
              </a:spcBef>
            </a:pPr>
            <a:r>
              <a:rPr lang="en-US" sz="3163" spc="601">
                <a:solidFill>
                  <a:srgbClr val="FFFFFF"/>
                </a:solidFill>
                <a:latin typeface="Sansation Light"/>
                <a:ea typeface="Sansation Light"/>
                <a:cs typeface="Sansation Light"/>
                <a:sym typeface="Sansation Light"/>
              </a:rPr>
              <a:t>Uma apresentação de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4727108" y="5905832"/>
            <a:ext cx="9227218" cy="0"/>
          </a:xfrm>
          <a:prstGeom prst="line">
            <a:avLst/>
          </a:prstGeom>
          <a:ln cap="rnd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530391" y="6492217"/>
            <a:ext cx="9227218" cy="557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9"/>
              </a:lnSpc>
              <a:spcBef>
                <a:spcPct val="0"/>
              </a:spcBef>
            </a:pPr>
            <a:r>
              <a:rPr lang="en-US" sz="3163" spc="601">
                <a:solidFill>
                  <a:srgbClr val="FFFFFF"/>
                </a:solidFill>
                <a:latin typeface="Sansation Light"/>
                <a:ea typeface="Sansation Light"/>
                <a:cs typeface="Sansation Light"/>
                <a:sym typeface="Sansation Light"/>
              </a:rPr>
              <a:t>Projeto CityvisionAI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382104" y="485771"/>
            <a:ext cx="8761896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4914730" y="789867"/>
            <a:ext cx="2745371" cy="2082303"/>
            <a:chOff x="0" y="0"/>
            <a:chExt cx="1270446" cy="9636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0446" cy="963605"/>
            </a:xfrm>
            <a:custGeom>
              <a:avLst/>
              <a:gdLst/>
              <a:ahLst/>
              <a:cxnLst/>
              <a:rect r="r" b="b" t="t" l="l"/>
              <a:pathLst>
                <a:path h="963605" w="1270446">
                  <a:moveTo>
                    <a:pt x="64860" y="0"/>
                  </a:moveTo>
                  <a:lnTo>
                    <a:pt x="1205586" y="0"/>
                  </a:lnTo>
                  <a:cubicBezTo>
                    <a:pt x="1241407" y="0"/>
                    <a:pt x="1270446" y="29039"/>
                    <a:pt x="1270446" y="64860"/>
                  </a:cubicBezTo>
                  <a:lnTo>
                    <a:pt x="1270446" y="898745"/>
                  </a:lnTo>
                  <a:cubicBezTo>
                    <a:pt x="1270446" y="915947"/>
                    <a:pt x="1263612" y="932444"/>
                    <a:pt x="1251449" y="944608"/>
                  </a:cubicBezTo>
                  <a:cubicBezTo>
                    <a:pt x="1239285" y="956771"/>
                    <a:pt x="1222788" y="963605"/>
                    <a:pt x="1205586" y="963605"/>
                  </a:cubicBezTo>
                  <a:lnTo>
                    <a:pt x="64860" y="963605"/>
                  </a:lnTo>
                  <a:cubicBezTo>
                    <a:pt x="29039" y="963605"/>
                    <a:pt x="0" y="934566"/>
                    <a:pt x="0" y="898745"/>
                  </a:cubicBezTo>
                  <a:lnTo>
                    <a:pt x="0" y="64860"/>
                  </a:lnTo>
                  <a:cubicBezTo>
                    <a:pt x="0" y="47658"/>
                    <a:pt x="6833" y="31161"/>
                    <a:pt x="18997" y="18997"/>
                  </a:cubicBezTo>
                  <a:cubicBezTo>
                    <a:pt x="31161" y="6833"/>
                    <a:pt x="47658" y="0"/>
                    <a:pt x="64860" y="0"/>
                  </a:cubicBezTo>
                  <a:close/>
                </a:path>
              </a:pathLst>
            </a:custGeom>
            <a:blipFill>
              <a:blip r:embed="rId3"/>
              <a:stretch>
                <a:fillRect l="-1139" t="0" r="-1139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70152" y="749297"/>
            <a:ext cx="4037944" cy="1438586"/>
            <a:chOff x="0" y="0"/>
            <a:chExt cx="2281436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81436" cy="812800"/>
            </a:xfrm>
            <a:custGeom>
              <a:avLst/>
              <a:gdLst/>
              <a:ahLst/>
              <a:cxnLst/>
              <a:rect r="r" b="b" t="t" l="l"/>
              <a:pathLst>
                <a:path h="812800" w="2281436">
                  <a:moveTo>
                    <a:pt x="44098" y="0"/>
                  </a:moveTo>
                  <a:lnTo>
                    <a:pt x="2237338" y="0"/>
                  </a:lnTo>
                  <a:cubicBezTo>
                    <a:pt x="2249034" y="0"/>
                    <a:pt x="2260250" y="4646"/>
                    <a:pt x="2268520" y="12916"/>
                  </a:cubicBezTo>
                  <a:cubicBezTo>
                    <a:pt x="2276790" y="21186"/>
                    <a:pt x="2281436" y="32402"/>
                    <a:pt x="2281436" y="44098"/>
                  </a:cubicBezTo>
                  <a:lnTo>
                    <a:pt x="2281436" y="768702"/>
                  </a:lnTo>
                  <a:cubicBezTo>
                    <a:pt x="2281436" y="780398"/>
                    <a:pt x="2276790" y="791614"/>
                    <a:pt x="2268520" y="799884"/>
                  </a:cubicBezTo>
                  <a:cubicBezTo>
                    <a:pt x="2260250" y="808154"/>
                    <a:pt x="2249034" y="812800"/>
                    <a:pt x="2237338" y="812800"/>
                  </a:cubicBezTo>
                  <a:lnTo>
                    <a:pt x="44098" y="812800"/>
                  </a:lnTo>
                  <a:cubicBezTo>
                    <a:pt x="32402" y="812800"/>
                    <a:pt x="21186" y="808154"/>
                    <a:pt x="12916" y="799884"/>
                  </a:cubicBezTo>
                  <a:cubicBezTo>
                    <a:pt x="4646" y="791614"/>
                    <a:pt x="0" y="780398"/>
                    <a:pt x="0" y="768702"/>
                  </a:cubicBezTo>
                  <a:lnTo>
                    <a:pt x="0" y="44098"/>
                  </a:lnTo>
                  <a:cubicBezTo>
                    <a:pt x="0" y="32402"/>
                    <a:pt x="4646" y="21186"/>
                    <a:pt x="12916" y="12916"/>
                  </a:cubicBezTo>
                  <a:cubicBezTo>
                    <a:pt x="21186" y="4646"/>
                    <a:pt x="32402" y="0"/>
                    <a:pt x="4409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272" r="0" b="-1272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>
            <a:off x="198217" y="10078234"/>
            <a:ext cx="1784809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570152" y="3925215"/>
            <a:ext cx="3693860" cy="1294801"/>
            <a:chOff x="0" y="0"/>
            <a:chExt cx="2318789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18789" cy="812800"/>
            </a:xfrm>
            <a:custGeom>
              <a:avLst/>
              <a:gdLst/>
              <a:ahLst/>
              <a:cxnLst/>
              <a:rect r="r" b="b" t="t" l="l"/>
              <a:pathLst>
                <a:path h="812800" w="2318789">
                  <a:moveTo>
                    <a:pt x="48205" y="0"/>
                  </a:moveTo>
                  <a:lnTo>
                    <a:pt x="2270583" y="0"/>
                  </a:lnTo>
                  <a:cubicBezTo>
                    <a:pt x="2297206" y="0"/>
                    <a:pt x="2318789" y="21582"/>
                    <a:pt x="2318789" y="48205"/>
                  </a:cubicBezTo>
                  <a:lnTo>
                    <a:pt x="2318789" y="764595"/>
                  </a:lnTo>
                  <a:cubicBezTo>
                    <a:pt x="2318789" y="791218"/>
                    <a:pt x="2297206" y="812800"/>
                    <a:pt x="2270583" y="812800"/>
                  </a:cubicBezTo>
                  <a:lnTo>
                    <a:pt x="48205" y="812800"/>
                  </a:lnTo>
                  <a:cubicBezTo>
                    <a:pt x="21582" y="812800"/>
                    <a:pt x="0" y="791218"/>
                    <a:pt x="0" y="764595"/>
                  </a:cubicBezTo>
                  <a:lnTo>
                    <a:pt x="0" y="48205"/>
                  </a:lnTo>
                  <a:cubicBezTo>
                    <a:pt x="0" y="21582"/>
                    <a:pt x="21582" y="0"/>
                    <a:pt x="48205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968" r="0" b="-6968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608096" y="4078474"/>
            <a:ext cx="3114105" cy="885475"/>
            <a:chOff x="0" y="0"/>
            <a:chExt cx="1248088" cy="3548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48088" cy="354886"/>
            </a:xfrm>
            <a:custGeom>
              <a:avLst/>
              <a:gdLst/>
              <a:ahLst/>
              <a:cxnLst/>
              <a:rect r="r" b="b" t="t" l="l"/>
              <a:pathLst>
                <a:path h="354886" w="1248088">
                  <a:moveTo>
                    <a:pt x="57180" y="0"/>
                  </a:moveTo>
                  <a:lnTo>
                    <a:pt x="1190909" y="0"/>
                  </a:lnTo>
                  <a:cubicBezTo>
                    <a:pt x="1222488" y="0"/>
                    <a:pt x="1248088" y="25600"/>
                    <a:pt x="1248088" y="57180"/>
                  </a:cubicBezTo>
                  <a:lnTo>
                    <a:pt x="1248088" y="297706"/>
                  </a:lnTo>
                  <a:cubicBezTo>
                    <a:pt x="1248088" y="329285"/>
                    <a:pt x="1222488" y="354886"/>
                    <a:pt x="1190909" y="354886"/>
                  </a:cubicBezTo>
                  <a:lnTo>
                    <a:pt x="57180" y="354886"/>
                  </a:lnTo>
                  <a:cubicBezTo>
                    <a:pt x="25600" y="354886"/>
                    <a:pt x="0" y="329285"/>
                    <a:pt x="0" y="297706"/>
                  </a:cubicBezTo>
                  <a:lnTo>
                    <a:pt x="0" y="57180"/>
                  </a:lnTo>
                  <a:cubicBezTo>
                    <a:pt x="0" y="25600"/>
                    <a:pt x="25600" y="0"/>
                    <a:pt x="5718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778" r="0" b="-778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70152" y="6433936"/>
            <a:ext cx="3462621" cy="1207062"/>
            <a:chOff x="0" y="0"/>
            <a:chExt cx="2331626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31626" cy="812800"/>
            </a:xfrm>
            <a:custGeom>
              <a:avLst/>
              <a:gdLst/>
              <a:ahLst/>
              <a:cxnLst/>
              <a:rect r="r" b="b" t="t" l="l"/>
              <a:pathLst>
                <a:path h="812800" w="2331626">
                  <a:moveTo>
                    <a:pt x="51425" y="0"/>
                  </a:moveTo>
                  <a:lnTo>
                    <a:pt x="2280202" y="0"/>
                  </a:lnTo>
                  <a:cubicBezTo>
                    <a:pt x="2293840" y="0"/>
                    <a:pt x="2306921" y="5418"/>
                    <a:pt x="2316565" y="15062"/>
                  </a:cubicBezTo>
                  <a:cubicBezTo>
                    <a:pt x="2326209" y="24706"/>
                    <a:pt x="2331626" y="37786"/>
                    <a:pt x="2331626" y="51425"/>
                  </a:cubicBezTo>
                  <a:lnTo>
                    <a:pt x="2331626" y="761375"/>
                  </a:lnTo>
                  <a:cubicBezTo>
                    <a:pt x="2331626" y="775014"/>
                    <a:pt x="2326209" y="788094"/>
                    <a:pt x="2316565" y="797738"/>
                  </a:cubicBezTo>
                  <a:cubicBezTo>
                    <a:pt x="2306921" y="807382"/>
                    <a:pt x="2293840" y="812800"/>
                    <a:pt x="2280202" y="812800"/>
                  </a:cubicBezTo>
                  <a:lnTo>
                    <a:pt x="51425" y="812800"/>
                  </a:lnTo>
                  <a:cubicBezTo>
                    <a:pt x="37786" y="812800"/>
                    <a:pt x="24706" y="807382"/>
                    <a:pt x="15062" y="797738"/>
                  </a:cubicBezTo>
                  <a:cubicBezTo>
                    <a:pt x="5418" y="788094"/>
                    <a:pt x="0" y="775014"/>
                    <a:pt x="0" y="761375"/>
                  </a:cubicBezTo>
                  <a:lnTo>
                    <a:pt x="0" y="51425"/>
                  </a:lnTo>
                  <a:cubicBezTo>
                    <a:pt x="0" y="37786"/>
                    <a:pt x="5418" y="24706"/>
                    <a:pt x="15062" y="15062"/>
                  </a:cubicBezTo>
                  <a:cubicBezTo>
                    <a:pt x="24706" y="5418"/>
                    <a:pt x="37786" y="0"/>
                    <a:pt x="51425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9607" r="0" b="-9607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4743303" y="6481603"/>
            <a:ext cx="3088225" cy="960251"/>
            <a:chOff x="0" y="0"/>
            <a:chExt cx="2614014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614014" cy="812800"/>
            </a:xfrm>
            <a:custGeom>
              <a:avLst/>
              <a:gdLst/>
              <a:ahLst/>
              <a:cxnLst/>
              <a:rect r="r" b="b" t="t" l="l"/>
              <a:pathLst>
                <a:path h="812800" w="2614014">
                  <a:moveTo>
                    <a:pt x="57659" y="0"/>
                  </a:moveTo>
                  <a:lnTo>
                    <a:pt x="2556355" y="0"/>
                  </a:lnTo>
                  <a:cubicBezTo>
                    <a:pt x="2588199" y="0"/>
                    <a:pt x="2614014" y="25815"/>
                    <a:pt x="2614014" y="57659"/>
                  </a:cubicBezTo>
                  <a:lnTo>
                    <a:pt x="2614014" y="755141"/>
                  </a:lnTo>
                  <a:cubicBezTo>
                    <a:pt x="2614014" y="786985"/>
                    <a:pt x="2588199" y="812800"/>
                    <a:pt x="2556355" y="812800"/>
                  </a:cubicBezTo>
                  <a:lnTo>
                    <a:pt x="57659" y="812800"/>
                  </a:lnTo>
                  <a:cubicBezTo>
                    <a:pt x="25815" y="812800"/>
                    <a:pt x="0" y="786985"/>
                    <a:pt x="0" y="755141"/>
                  </a:cubicBezTo>
                  <a:lnTo>
                    <a:pt x="0" y="57659"/>
                  </a:lnTo>
                  <a:cubicBezTo>
                    <a:pt x="0" y="25815"/>
                    <a:pt x="25815" y="0"/>
                    <a:pt x="57659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334" r="0" b="-334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74225" y="8499129"/>
            <a:ext cx="2684661" cy="1151461"/>
            <a:chOff x="0" y="0"/>
            <a:chExt cx="1895064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95064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064">
                  <a:moveTo>
                    <a:pt x="66326" y="0"/>
                  </a:moveTo>
                  <a:lnTo>
                    <a:pt x="1828738" y="0"/>
                  </a:lnTo>
                  <a:cubicBezTo>
                    <a:pt x="1846329" y="0"/>
                    <a:pt x="1863199" y="6988"/>
                    <a:pt x="1875638" y="19427"/>
                  </a:cubicBezTo>
                  <a:cubicBezTo>
                    <a:pt x="1888076" y="31865"/>
                    <a:pt x="1895064" y="48736"/>
                    <a:pt x="1895064" y="66326"/>
                  </a:cubicBezTo>
                  <a:lnTo>
                    <a:pt x="1895064" y="746474"/>
                  </a:lnTo>
                  <a:cubicBezTo>
                    <a:pt x="1895064" y="783105"/>
                    <a:pt x="1865369" y="812800"/>
                    <a:pt x="1828738" y="812800"/>
                  </a:cubicBezTo>
                  <a:lnTo>
                    <a:pt x="66326" y="812800"/>
                  </a:lnTo>
                  <a:cubicBezTo>
                    <a:pt x="29695" y="812800"/>
                    <a:pt x="0" y="783105"/>
                    <a:pt x="0" y="746474"/>
                  </a:cubicBezTo>
                  <a:lnTo>
                    <a:pt x="0" y="66326"/>
                  </a:lnTo>
                  <a:cubicBezTo>
                    <a:pt x="0" y="29695"/>
                    <a:pt x="29695" y="0"/>
                    <a:pt x="66326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4946" r="0" b="-4946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4051314" y="8186812"/>
            <a:ext cx="2684004" cy="1548930"/>
            <a:chOff x="0" y="0"/>
            <a:chExt cx="1408429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08429" cy="812800"/>
            </a:xfrm>
            <a:custGeom>
              <a:avLst/>
              <a:gdLst/>
              <a:ahLst/>
              <a:cxnLst/>
              <a:rect r="r" b="b" t="t" l="l"/>
              <a:pathLst>
                <a:path h="812800" w="1408429">
                  <a:moveTo>
                    <a:pt x="66343" y="0"/>
                  </a:moveTo>
                  <a:lnTo>
                    <a:pt x="1342086" y="0"/>
                  </a:lnTo>
                  <a:cubicBezTo>
                    <a:pt x="1359682" y="0"/>
                    <a:pt x="1376556" y="6990"/>
                    <a:pt x="1388998" y="19431"/>
                  </a:cubicBezTo>
                  <a:cubicBezTo>
                    <a:pt x="1401440" y="31873"/>
                    <a:pt x="1408429" y="48748"/>
                    <a:pt x="1408429" y="66343"/>
                  </a:cubicBezTo>
                  <a:lnTo>
                    <a:pt x="1408429" y="746457"/>
                  </a:lnTo>
                  <a:cubicBezTo>
                    <a:pt x="1408429" y="764052"/>
                    <a:pt x="1401440" y="780927"/>
                    <a:pt x="1388998" y="793369"/>
                  </a:cubicBezTo>
                  <a:cubicBezTo>
                    <a:pt x="1376556" y="805810"/>
                    <a:pt x="1359682" y="812800"/>
                    <a:pt x="1342086" y="812800"/>
                  </a:cubicBezTo>
                  <a:lnTo>
                    <a:pt x="66343" y="812800"/>
                  </a:lnTo>
                  <a:cubicBezTo>
                    <a:pt x="48748" y="812800"/>
                    <a:pt x="31873" y="805810"/>
                    <a:pt x="19431" y="793369"/>
                  </a:cubicBezTo>
                  <a:cubicBezTo>
                    <a:pt x="6990" y="780927"/>
                    <a:pt x="0" y="764052"/>
                    <a:pt x="0" y="746457"/>
                  </a:cubicBezTo>
                  <a:lnTo>
                    <a:pt x="0" y="66343"/>
                  </a:lnTo>
                  <a:cubicBezTo>
                    <a:pt x="0" y="48748"/>
                    <a:pt x="6990" y="31873"/>
                    <a:pt x="19431" y="19431"/>
                  </a:cubicBezTo>
                  <a:cubicBezTo>
                    <a:pt x="31873" y="6990"/>
                    <a:pt x="48748" y="0"/>
                    <a:pt x="66343" y="0"/>
                  </a:cubicBezTo>
                  <a:close/>
                </a:path>
              </a:pathLst>
            </a:custGeom>
            <a:blipFill>
              <a:blip r:embed="rId10"/>
              <a:stretch>
                <a:fillRect l="-1938" t="0" r="-1938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3827677" y="749297"/>
            <a:ext cx="2935521" cy="1878266"/>
            <a:chOff x="0" y="0"/>
            <a:chExt cx="1270316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70316" cy="812800"/>
            </a:xfrm>
            <a:custGeom>
              <a:avLst/>
              <a:gdLst/>
              <a:ahLst/>
              <a:cxnLst/>
              <a:rect r="r" b="b" t="t" l="l"/>
              <a:pathLst>
                <a:path h="812800" w="1270316">
                  <a:moveTo>
                    <a:pt x="60658" y="0"/>
                  </a:moveTo>
                  <a:lnTo>
                    <a:pt x="1209657" y="0"/>
                  </a:lnTo>
                  <a:cubicBezTo>
                    <a:pt x="1225745" y="0"/>
                    <a:pt x="1241174" y="6391"/>
                    <a:pt x="1252549" y="17766"/>
                  </a:cubicBezTo>
                  <a:cubicBezTo>
                    <a:pt x="1263925" y="29142"/>
                    <a:pt x="1270316" y="44571"/>
                    <a:pt x="1270316" y="60658"/>
                  </a:cubicBezTo>
                  <a:lnTo>
                    <a:pt x="1270316" y="752142"/>
                  </a:lnTo>
                  <a:cubicBezTo>
                    <a:pt x="1270316" y="785642"/>
                    <a:pt x="1243158" y="812800"/>
                    <a:pt x="1209657" y="812800"/>
                  </a:cubicBezTo>
                  <a:lnTo>
                    <a:pt x="60658" y="812800"/>
                  </a:lnTo>
                  <a:cubicBezTo>
                    <a:pt x="27158" y="812800"/>
                    <a:pt x="0" y="785642"/>
                    <a:pt x="0" y="752142"/>
                  </a:cubicBezTo>
                  <a:lnTo>
                    <a:pt x="0" y="60658"/>
                  </a:lnTo>
                  <a:cubicBezTo>
                    <a:pt x="0" y="27158"/>
                    <a:pt x="27158" y="0"/>
                    <a:pt x="60658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4099" r="0" b="-4099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958640" y="749297"/>
            <a:ext cx="3643353" cy="1665673"/>
            <a:chOff x="0" y="0"/>
            <a:chExt cx="177785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77850" cy="812800"/>
            </a:xfrm>
            <a:custGeom>
              <a:avLst/>
              <a:gdLst/>
              <a:ahLst/>
              <a:cxnLst/>
              <a:rect r="r" b="b" t="t" l="l"/>
              <a:pathLst>
                <a:path h="812800" w="1777850">
                  <a:moveTo>
                    <a:pt x="48874" y="0"/>
                  </a:moveTo>
                  <a:lnTo>
                    <a:pt x="1728976" y="0"/>
                  </a:lnTo>
                  <a:cubicBezTo>
                    <a:pt x="1741938" y="0"/>
                    <a:pt x="1754369" y="5149"/>
                    <a:pt x="1763535" y="14315"/>
                  </a:cubicBezTo>
                  <a:cubicBezTo>
                    <a:pt x="1772701" y="23480"/>
                    <a:pt x="1777850" y="35912"/>
                    <a:pt x="1777850" y="48874"/>
                  </a:cubicBezTo>
                  <a:lnTo>
                    <a:pt x="1777850" y="763926"/>
                  </a:lnTo>
                  <a:cubicBezTo>
                    <a:pt x="1777850" y="790918"/>
                    <a:pt x="1755968" y="812800"/>
                    <a:pt x="1728976" y="812800"/>
                  </a:cubicBezTo>
                  <a:lnTo>
                    <a:pt x="48874" y="812800"/>
                  </a:lnTo>
                  <a:cubicBezTo>
                    <a:pt x="35912" y="812800"/>
                    <a:pt x="23480" y="807651"/>
                    <a:pt x="14315" y="798485"/>
                  </a:cubicBezTo>
                  <a:cubicBezTo>
                    <a:pt x="5149" y="789320"/>
                    <a:pt x="0" y="776888"/>
                    <a:pt x="0" y="763926"/>
                  </a:cubicBezTo>
                  <a:lnTo>
                    <a:pt x="0" y="48874"/>
                  </a:lnTo>
                  <a:cubicBezTo>
                    <a:pt x="0" y="35912"/>
                    <a:pt x="5149" y="23480"/>
                    <a:pt x="14315" y="14315"/>
                  </a:cubicBezTo>
                  <a:cubicBezTo>
                    <a:pt x="23480" y="5149"/>
                    <a:pt x="35912" y="0"/>
                    <a:pt x="48874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2244" r="0" b="-2244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958640" y="5893738"/>
            <a:ext cx="3869038" cy="1644874"/>
            <a:chOff x="0" y="0"/>
            <a:chExt cx="191185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11851" cy="812800"/>
            </a:xfrm>
            <a:custGeom>
              <a:avLst/>
              <a:gdLst/>
              <a:ahLst/>
              <a:cxnLst/>
              <a:rect r="r" b="b" t="t" l="l"/>
              <a:pathLst>
                <a:path h="812800" w="1911851">
                  <a:moveTo>
                    <a:pt x="46023" y="0"/>
                  </a:moveTo>
                  <a:lnTo>
                    <a:pt x="1865828" y="0"/>
                  </a:lnTo>
                  <a:cubicBezTo>
                    <a:pt x="1878034" y="0"/>
                    <a:pt x="1889740" y="4849"/>
                    <a:pt x="1898371" y="13480"/>
                  </a:cubicBezTo>
                  <a:cubicBezTo>
                    <a:pt x="1907002" y="22111"/>
                    <a:pt x="1911851" y="33817"/>
                    <a:pt x="1911851" y="46023"/>
                  </a:cubicBezTo>
                  <a:lnTo>
                    <a:pt x="1911851" y="766777"/>
                  </a:lnTo>
                  <a:cubicBezTo>
                    <a:pt x="1911851" y="778983"/>
                    <a:pt x="1907002" y="790689"/>
                    <a:pt x="1898371" y="799320"/>
                  </a:cubicBezTo>
                  <a:cubicBezTo>
                    <a:pt x="1889740" y="807951"/>
                    <a:pt x="1878034" y="812800"/>
                    <a:pt x="1865828" y="812800"/>
                  </a:cubicBezTo>
                  <a:lnTo>
                    <a:pt x="46023" y="812800"/>
                  </a:lnTo>
                  <a:cubicBezTo>
                    <a:pt x="33817" y="812800"/>
                    <a:pt x="22111" y="807951"/>
                    <a:pt x="13480" y="799320"/>
                  </a:cubicBezTo>
                  <a:cubicBezTo>
                    <a:pt x="4849" y="790689"/>
                    <a:pt x="0" y="778983"/>
                    <a:pt x="0" y="766777"/>
                  </a:cubicBezTo>
                  <a:lnTo>
                    <a:pt x="0" y="46023"/>
                  </a:lnTo>
                  <a:cubicBezTo>
                    <a:pt x="0" y="33817"/>
                    <a:pt x="4849" y="22111"/>
                    <a:pt x="13480" y="13480"/>
                  </a:cubicBezTo>
                  <a:cubicBezTo>
                    <a:pt x="22111" y="4849"/>
                    <a:pt x="33817" y="0"/>
                    <a:pt x="46023" y="0"/>
                  </a:cubicBezTo>
                  <a:close/>
                </a:path>
              </a:pathLst>
            </a:custGeom>
            <a:blipFill>
              <a:blip r:embed="rId13"/>
              <a:stretch>
                <a:fillRect l="0" t="-5569" r="0" b="-5569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4228423" y="5893738"/>
            <a:ext cx="2878379" cy="1747260"/>
            <a:chOff x="0" y="0"/>
            <a:chExt cx="133898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38980" cy="812800"/>
            </a:xfrm>
            <a:custGeom>
              <a:avLst/>
              <a:gdLst/>
              <a:ahLst/>
              <a:cxnLst/>
              <a:rect r="r" b="b" t="t" l="l"/>
              <a:pathLst>
                <a:path h="812800" w="1338980">
                  <a:moveTo>
                    <a:pt x="61863" y="0"/>
                  </a:moveTo>
                  <a:lnTo>
                    <a:pt x="1277118" y="0"/>
                  </a:lnTo>
                  <a:cubicBezTo>
                    <a:pt x="1311284" y="0"/>
                    <a:pt x="1338980" y="27697"/>
                    <a:pt x="1338980" y="61863"/>
                  </a:cubicBezTo>
                  <a:lnTo>
                    <a:pt x="1338980" y="750937"/>
                  </a:lnTo>
                  <a:cubicBezTo>
                    <a:pt x="1338980" y="785103"/>
                    <a:pt x="1311284" y="812800"/>
                    <a:pt x="1277118" y="812800"/>
                  </a:cubicBezTo>
                  <a:lnTo>
                    <a:pt x="61863" y="812800"/>
                  </a:lnTo>
                  <a:cubicBezTo>
                    <a:pt x="27697" y="812800"/>
                    <a:pt x="0" y="785103"/>
                    <a:pt x="0" y="750937"/>
                  </a:cubicBezTo>
                  <a:lnTo>
                    <a:pt x="0" y="61863"/>
                  </a:lnTo>
                  <a:cubicBezTo>
                    <a:pt x="0" y="27697"/>
                    <a:pt x="27697" y="0"/>
                    <a:pt x="61863" y="0"/>
                  </a:cubicBezTo>
                  <a:close/>
                </a:path>
              </a:pathLst>
            </a:custGeom>
            <a:blipFill>
              <a:blip r:embed="rId14"/>
              <a:stretch>
                <a:fillRect l="0" t="-307" r="0" b="-307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0046709" y="2872170"/>
            <a:ext cx="3139411" cy="1733607"/>
            <a:chOff x="0" y="0"/>
            <a:chExt cx="147191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471910" cy="812800"/>
            </a:xfrm>
            <a:custGeom>
              <a:avLst/>
              <a:gdLst/>
              <a:ahLst/>
              <a:cxnLst/>
              <a:rect r="r" b="b" t="t" l="l"/>
              <a:pathLst>
                <a:path h="812800" w="1471910">
                  <a:moveTo>
                    <a:pt x="56719" y="0"/>
                  </a:moveTo>
                  <a:lnTo>
                    <a:pt x="1415191" y="0"/>
                  </a:lnTo>
                  <a:cubicBezTo>
                    <a:pt x="1446516" y="0"/>
                    <a:pt x="1471910" y="25394"/>
                    <a:pt x="1471910" y="56719"/>
                  </a:cubicBezTo>
                  <a:lnTo>
                    <a:pt x="1471910" y="756081"/>
                  </a:lnTo>
                  <a:cubicBezTo>
                    <a:pt x="1471910" y="787406"/>
                    <a:pt x="1446516" y="812800"/>
                    <a:pt x="1415191" y="812800"/>
                  </a:cubicBezTo>
                  <a:lnTo>
                    <a:pt x="56719" y="812800"/>
                  </a:lnTo>
                  <a:cubicBezTo>
                    <a:pt x="25394" y="812800"/>
                    <a:pt x="0" y="787406"/>
                    <a:pt x="0" y="756081"/>
                  </a:cubicBezTo>
                  <a:lnTo>
                    <a:pt x="0" y="56719"/>
                  </a:lnTo>
                  <a:cubicBezTo>
                    <a:pt x="0" y="25394"/>
                    <a:pt x="25394" y="0"/>
                    <a:pt x="56719" y="0"/>
                  </a:cubicBezTo>
                  <a:close/>
                </a:path>
              </a:pathLst>
            </a:custGeom>
            <a:blipFill>
              <a:blip r:embed="rId15"/>
              <a:stretch>
                <a:fillRect l="0" t="-4327" r="0" b="-4327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3827677" y="3098941"/>
            <a:ext cx="2779256" cy="2316241"/>
            <a:chOff x="0" y="0"/>
            <a:chExt cx="975278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75278" cy="812800"/>
            </a:xfrm>
            <a:custGeom>
              <a:avLst/>
              <a:gdLst/>
              <a:ahLst/>
              <a:cxnLst/>
              <a:rect r="r" b="b" t="t" l="l"/>
              <a:pathLst>
                <a:path h="812800" w="975278">
                  <a:moveTo>
                    <a:pt x="64069" y="0"/>
                  </a:moveTo>
                  <a:lnTo>
                    <a:pt x="911209" y="0"/>
                  </a:lnTo>
                  <a:cubicBezTo>
                    <a:pt x="946594" y="0"/>
                    <a:pt x="975278" y="28685"/>
                    <a:pt x="975278" y="64069"/>
                  </a:cubicBezTo>
                  <a:lnTo>
                    <a:pt x="975278" y="748731"/>
                  </a:lnTo>
                  <a:cubicBezTo>
                    <a:pt x="975278" y="784115"/>
                    <a:pt x="946594" y="812800"/>
                    <a:pt x="911209" y="812800"/>
                  </a:cubicBezTo>
                  <a:lnTo>
                    <a:pt x="64069" y="812800"/>
                  </a:lnTo>
                  <a:cubicBezTo>
                    <a:pt x="28685" y="812800"/>
                    <a:pt x="0" y="784115"/>
                    <a:pt x="0" y="748731"/>
                  </a:cubicBezTo>
                  <a:lnTo>
                    <a:pt x="0" y="64069"/>
                  </a:lnTo>
                  <a:cubicBezTo>
                    <a:pt x="0" y="28685"/>
                    <a:pt x="28685" y="0"/>
                    <a:pt x="64069" y="0"/>
                  </a:cubicBezTo>
                  <a:close/>
                </a:path>
              </a:pathLst>
            </a:custGeom>
            <a:blipFill>
              <a:blip r:embed="rId16"/>
              <a:stretch>
                <a:fillRect l="-4" t="0" r="-4" b="0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98217" y="711197"/>
            <a:ext cx="7669112" cy="34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3"/>
              </a:lnSpc>
              <a:spcBef>
                <a:spcPct val="0"/>
              </a:spcBef>
            </a:pPr>
            <a:r>
              <a:rPr lang="en-US" sz="2045" spc="384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1.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98217" y="3887115"/>
            <a:ext cx="7669112" cy="34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3"/>
              </a:lnSpc>
              <a:spcBef>
                <a:spcPct val="0"/>
              </a:spcBef>
            </a:pPr>
            <a:r>
              <a:rPr lang="en-US" sz="2045" spc="384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2.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35299" y="6443503"/>
            <a:ext cx="7632030" cy="34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  <a:spcBef>
                <a:spcPct val="0"/>
              </a:spcBef>
            </a:pPr>
            <a:r>
              <a:rPr lang="en-US" sz="2035" spc="382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3.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98217" y="8547904"/>
            <a:ext cx="7461883" cy="336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6"/>
              </a:lnSpc>
              <a:spcBef>
                <a:spcPct val="0"/>
              </a:spcBef>
            </a:pPr>
            <a:r>
              <a:rPr lang="en-US" sz="1990" spc="374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4.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609040" y="720722"/>
            <a:ext cx="7154159" cy="31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1"/>
              </a:lnSpc>
              <a:spcBef>
                <a:spcPct val="0"/>
              </a:spcBef>
            </a:pPr>
            <a:r>
              <a:rPr lang="en-US" sz="1908" spc="358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5.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609040" y="2843595"/>
            <a:ext cx="7154159" cy="31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1"/>
              </a:lnSpc>
              <a:spcBef>
                <a:spcPct val="0"/>
              </a:spcBef>
            </a:pPr>
            <a:r>
              <a:rPr lang="en-US" sz="1908" spc="358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6.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609040" y="5865163"/>
            <a:ext cx="7154159" cy="31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1"/>
              </a:lnSpc>
              <a:spcBef>
                <a:spcPct val="0"/>
              </a:spcBef>
            </a:pPr>
            <a:r>
              <a:rPr lang="en-US" sz="1908" spc="358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7.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609040" y="7945907"/>
            <a:ext cx="8437275" cy="1986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1"/>
              </a:lnSpc>
              <a:spcBef>
                <a:spcPct val="0"/>
              </a:spcBef>
            </a:pPr>
            <a:r>
              <a:rPr lang="en-US" sz="1908" spc="358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8- O Distrito Industrial Oceânico (DIO) é uma área estratégica de 250 hectares, atualmente subutilizada, com alta toxicidade do solo e graves problemas de inundação crônica devido à proximidade com o mar e à infraestrutura de drenagem obsoleta. O município exige a transformação imediata desta área em um Distrito de Inovação e Moradia.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266881" y="-747941"/>
            <a:ext cx="1719747" cy="19016523"/>
          </a:xfrm>
          <a:custGeom>
            <a:avLst/>
            <a:gdLst/>
            <a:ahLst/>
            <a:cxnLst/>
            <a:rect r="r" b="b" t="t" l="l"/>
            <a:pathLst>
              <a:path h="19016523" w="1719747">
                <a:moveTo>
                  <a:pt x="0" y="0"/>
                </a:moveTo>
                <a:lnTo>
                  <a:pt x="1719747" y="0"/>
                </a:lnTo>
                <a:lnTo>
                  <a:pt x="1719747" y="19016523"/>
                </a:lnTo>
                <a:lnTo>
                  <a:pt x="0" y="19016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74002" t="0" r="-385696" b="0"/>
            </a:stretch>
          </a:blipFill>
          <a:ln w="28575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-5400000">
            <a:off x="15869926" y="7704550"/>
            <a:ext cx="3715489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 spc="413">
                <a:solidFill>
                  <a:srgbClr val="FFFFFF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O DESAFIO</a:t>
            </a:r>
          </a:p>
        </p:txBody>
      </p:sp>
      <p:sp>
        <p:nvSpPr>
          <p:cNvPr name="AutoShape 5" id="5"/>
          <p:cNvSpPr/>
          <p:nvPr/>
        </p:nvSpPr>
        <p:spPr>
          <a:xfrm rot="5400000">
            <a:off x="13971410" y="3746736"/>
            <a:ext cx="7569672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792180" y="3191161"/>
            <a:ext cx="1012511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708226" y="-636731"/>
            <a:ext cx="1719747" cy="11560462"/>
          </a:xfrm>
          <a:custGeom>
            <a:avLst/>
            <a:gdLst/>
            <a:ahLst/>
            <a:cxnLst/>
            <a:rect r="r" b="b" t="t" l="l"/>
            <a:pathLst>
              <a:path h="11560462" w="1719747">
                <a:moveTo>
                  <a:pt x="0" y="0"/>
                </a:moveTo>
                <a:lnTo>
                  <a:pt x="1719747" y="0"/>
                </a:lnTo>
                <a:lnTo>
                  <a:pt x="1719747" y="11560462"/>
                </a:lnTo>
                <a:lnTo>
                  <a:pt x="0" y="11560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94091" t="0" r="-214866" b="0"/>
            </a:stretch>
          </a:blipFill>
          <a:ln w="285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1543971">
            <a:off x="13711840" y="7904061"/>
            <a:ext cx="1712519" cy="1712519"/>
          </a:xfrm>
          <a:custGeom>
            <a:avLst/>
            <a:gdLst/>
            <a:ahLst/>
            <a:cxnLst/>
            <a:rect r="r" b="b" t="t" l="l"/>
            <a:pathLst>
              <a:path h="1712519" w="1712519">
                <a:moveTo>
                  <a:pt x="0" y="0"/>
                </a:moveTo>
                <a:lnTo>
                  <a:pt x="1712519" y="0"/>
                </a:lnTo>
                <a:lnTo>
                  <a:pt x="1712519" y="1712519"/>
                </a:lnTo>
                <a:lnTo>
                  <a:pt x="0" y="1712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792180" y="2339602"/>
            <a:ext cx="9373741" cy="85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2"/>
              </a:lnSpc>
              <a:spcBef>
                <a:spcPct val="0"/>
              </a:spcBef>
            </a:pPr>
            <a:r>
              <a:rPr lang="en-US" sz="4908" spc="922">
                <a:solidFill>
                  <a:srgbClr val="FFFFFF"/>
                </a:solidFill>
                <a:latin typeface="Sansation Light"/>
                <a:ea typeface="Sansation Light"/>
                <a:cs typeface="Sansation Light"/>
                <a:sym typeface="Sansation Light"/>
              </a:rPr>
              <a:t>DESAFIOS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5379" y="3359150"/>
            <a:ext cx="10007343" cy="3521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 spc="376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Instalação e Configuração do Autogenstudio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 spc="376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Erros no Arquivo JSON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 spc="376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Alucinações dos Agentes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 spc="376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Alguns Agentes sofreram uma corrupção de prompt (ou envenenamento de prompt), resultando na usurpação (ou apropriação indevida) da função (ou capacidade/tarefa) designada a outro agente"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763052" y="5119688"/>
            <a:ext cx="8761896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697185" y="3154345"/>
            <a:ext cx="12893629" cy="160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39"/>
              </a:lnSpc>
            </a:pPr>
            <a:r>
              <a:rPr lang="en-US" sz="10273" spc="1931">
                <a:solidFill>
                  <a:srgbClr val="FFFFFF"/>
                </a:solidFill>
                <a:latin typeface="Sansation"/>
                <a:ea typeface="Sansation"/>
                <a:cs typeface="Sansation"/>
                <a:sym typeface="Sansation"/>
              </a:rPr>
              <a:t>CURIOSIDADES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15905486" y="7942178"/>
            <a:ext cx="3715489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  <a:ea typeface="Sansation"/>
                <a:cs typeface="Sansation"/>
                <a:sym typeface="Sansation"/>
              </a:rPr>
              <a:t>CURIOSIDADES</a:t>
            </a:r>
          </a:p>
        </p:txBody>
      </p:sp>
      <p:sp>
        <p:nvSpPr>
          <p:cNvPr name="AutoShape 4" id="4"/>
          <p:cNvSpPr/>
          <p:nvPr/>
        </p:nvSpPr>
        <p:spPr>
          <a:xfrm rot="5400000">
            <a:off x="14176006" y="3577699"/>
            <a:ext cx="7231598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596537" y="5556792"/>
            <a:ext cx="0" cy="1857096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1596537" y="2873112"/>
            <a:ext cx="0" cy="2037285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596537" y="8060283"/>
            <a:ext cx="0" cy="814565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-5400000">
            <a:off x="1273340" y="7413888"/>
            <a:ext cx="646395" cy="64639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273340" y="4910397"/>
            <a:ext cx="646395" cy="64639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163084" y="1868135"/>
            <a:ext cx="9950036" cy="1328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7"/>
              </a:lnSpc>
              <a:spcBef>
                <a:spcPct val="0"/>
              </a:spcBef>
            </a:pPr>
            <a:r>
              <a:rPr lang="en-US" b="true" sz="1919" spc="360">
                <a:solidFill>
                  <a:srgbClr val="FFFFFF"/>
                </a:solidFill>
                <a:latin typeface="TT Supermolot Condensed Bold"/>
                <a:ea typeface="TT Supermolot Condensed Bold"/>
                <a:cs typeface="TT Supermolot Condensed Bold"/>
                <a:sym typeface="TT Supermolot Condensed Bold"/>
              </a:rPr>
              <a:t>Cada agente estava configurado para defender um valor fundamental, o que garantiu que todas as dimensões do planejamento urbano fossem cob rtas, transformando o “conceito” inicial em um “plano” multifacetado.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63084" y="4723635"/>
            <a:ext cx="9950036" cy="991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7"/>
              </a:lnSpc>
              <a:spcBef>
                <a:spcPct val="0"/>
              </a:spcBef>
            </a:pPr>
            <a:r>
              <a:rPr lang="en-US" b="true" sz="1919" spc="360">
                <a:solidFill>
                  <a:srgbClr val="FFFFFF"/>
                </a:solidFill>
                <a:latin typeface="TT Supermolot Condensed Bold"/>
                <a:ea typeface="TT Supermolot Condensed Bold"/>
                <a:cs typeface="TT Supermolot Condensed Bold"/>
                <a:sym typeface="TT Supermolot Condensed Bold"/>
              </a:rPr>
              <a:t>A principal melhoria foi a correção do fluxo de trabalho e a introdução de pontos de conflito obrigatório e consenso quantificável.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28557" y="7227126"/>
            <a:ext cx="9950036" cy="991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7"/>
              </a:lnSpc>
              <a:spcBef>
                <a:spcPct val="0"/>
              </a:spcBef>
            </a:pPr>
            <a:r>
              <a:rPr lang="en-US" b="true" sz="1919" spc="360">
                <a:solidFill>
                  <a:srgbClr val="FFFFFF"/>
                </a:solidFill>
                <a:latin typeface="TT Supermolot Condensed Bold"/>
                <a:ea typeface="TT Supermolot Condensed Bold"/>
                <a:cs typeface="TT Supermolot Condensed Bold"/>
                <a:sym typeface="TT Supermolot Condensed Bold"/>
              </a:rPr>
              <a:t>O risco de uma configuração ruim é o comportamento fora do escopo (Drift), onde o agente se desvia de sua função principal, ou a paralisação do fluxo por falta de informação ou por repetição.</a:t>
            </a:r>
          </a:p>
        </p:txBody>
      </p:sp>
      <p:grpSp>
        <p:nvGrpSpPr>
          <p:cNvPr name="Group 17" id="17"/>
          <p:cNvGrpSpPr/>
          <p:nvPr/>
        </p:nvGrpSpPr>
        <p:grpSpPr>
          <a:xfrm rot="-5400000">
            <a:off x="1273340" y="2226717"/>
            <a:ext cx="646395" cy="64639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flipH="true" flipV="true">
            <a:off x="1572725" y="1412152"/>
            <a:ext cx="0" cy="814565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08433" y="2996594"/>
            <a:ext cx="11671134" cy="1122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8"/>
              </a:lnSpc>
              <a:spcBef>
                <a:spcPct val="0"/>
              </a:spcBef>
            </a:pPr>
            <a:r>
              <a:rPr lang="en-US" sz="6491" spc="1220">
                <a:solidFill>
                  <a:srgbClr val="FFFFFF"/>
                </a:solidFill>
                <a:latin typeface="Sansation"/>
                <a:ea typeface="Sansation"/>
                <a:cs typeface="Sansation"/>
                <a:sym typeface="Sansation"/>
              </a:rPr>
              <a:t>OBRIGADO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5434" y="4614516"/>
            <a:ext cx="15697131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spc="601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“A verdadeira questão da IA não é se máquinas podem pensar, mas se os homens podem.” – Jean Rostand</a:t>
            </a:r>
          </a:p>
        </p:txBody>
      </p:sp>
      <p:sp>
        <p:nvSpPr>
          <p:cNvPr name="AutoShape 5" id="5"/>
          <p:cNvSpPr/>
          <p:nvPr/>
        </p:nvSpPr>
        <p:spPr>
          <a:xfrm>
            <a:off x="5145111" y="4395441"/>
            <a:ext cx="7982242" cy="0"/>
          </a:xfrm>
          <a:prstGeom prst="line">
            <a:avLst/>
          </a:prstGeom>
          <a:ln cap="rnd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4772958" y="2962596"/>
            <a:ext cx="8778751" cy="38100"/>
          </a:xfrm>
          <a:prstGeom prst="line">
            <a:avLst/>
          </a:prstGeom>
          <a:ln cap="rnd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727108" y="5905832"/>
            <a:ext cx="9227218" cy="0"/>
          </a:xfrm>
          <a:prstGeom prst="line">
            <a:avLst/>
          </a:prstGeom>
          <a:ln cap="rnd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4727108" y="3725472"/>
            <a:ext cx="9227218" cy="0"/>
          </a:xfrm>
          <a:prstGeom prst="line">
            <a:avLst/>
          </a:prstGeom>
          <a:ln cap="rnd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761174" y="3486027"/>
            <a:ext cx="2694109" cy="269410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22340" y="3744522"/>
            <a:ext cx="15236754" cy="195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76"/>
              </a:lnSpc>
              <a:spcBef>
                <a:spcPct val="0"/>
              </a:spcBef>
            </a:pPr>
            <a:r>
              <a:rPr lang="en-US" sz="11411" spc="2145">
                <a:solidFill>
                  <a:srgbClr val="FFFFFF"/>
                </a:solidFill>
                <a:latin typeface="Sansation"/>
                <a:ea typeface="Sansation"/>
                <a:cs typeface="Sansation"/>
                <a:sym typeface="Sansation"/>
              </a:rPr>
              <a:t>TECHNOVA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73206" y="3017220"/>
            <a:ext cx="3535023" cy="47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sz="2647" spc="497">
                <a:solidFill>
                  <a:srgbClr val="FFFFFF"/>
                </a:solidFill>
                <a:latin typeface="Sansation"/>
                <a:ea typeface="Sansation"/>
                <a:cs typeface="Sansation"/>
                <a:sym typeface="Sansation"/>
              </a:rPr>
              <a:t>GRUPO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196550"/>
            <a:ext cx="5711573" cy="206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834" indent="-183917" lvl="1">
              <a:lnSpc>
                <a:spcPts val="2385"/>
              </a:lnSpc>
              <a:buFont typeface="Arial"/>
              <a:buChar char="•"/>
            </a:pPr>
            <a:r>
              <a:rPr lang="en-US" sz="1703" spc="323">
                <a:solidFill>
                  <a:srgbClr val="FFFFFF"/>
                </a:solidFill>
                <a:latin typeface="Sansation Light"/>
                <a:ea typeface="Sansation Light"/>
                <a:cs typeface="Sansation Light"/>
                <a:sym typeface="Sansation Light"/>
              </a:rPr>
              <a:t>Nicholas Arruda</a:t>
            </a:r>
          </a:p>
          <a:p>
            <a:pPr algn="l">
              <a:lnSpc>
                <a:spcPts val="2385"/>
              </a:lnSpc>
            </a:pPr>
          </a:p>
          <a:p>
            <a:pPr algn="l" marL="367834" indent="-183917" lvl="1">
              <a:lnSpc>
                <a:spcPts val="2385"/>
              </a:lnSpc>
              <a:buFont typeface="Arial"/>
              <a:buChar char="•"/>
            </a:pPr>
            <a:r>
              <a:rPr lang="en-US" sz="1703" spc="323">
                <a:solidFill>
                  <a:srgbClr val="FFFFFF"/>
                </a:solidFill>
                <a:latin typeface="Sansation Light"/>
                <a:ea typeface="Sansation Light"/>
                <a:cs typeface="Sansation Light"/>
                <a:sym typeface="Sansation Light"/>
              </a:rPr>
              <a:t>Wladimir Cordeiro</a:t>
            </a:r>
          </a:p>
          <a:p>
            <a:pPr algn="l">
              <a:lnSpc>
                <a:spcPts val="2385"/>
              </a:lnSpc>
            </a:pPr>
          </a:p>
          <a:p>
            <a:pPr algn="l" marL="367834" indent="-183917" lvl="1">
              <a:lnSpc>
                <a:spcPts val="2385"/>
              </a:lnSpc>
              <a:buFont typeface="Arial"/>
              <a:buChar char="•"/>
            </a:pPr>
            <a:r>
              <a:rPr lang="en-US" sz="1703" spc="323">
                <a:solidFill>
                  <a:srgbClr val="FFFFFF"/>
                </a:solidFill>
                <a:latin typeface="Sansation Light"/>
                <a:ea typeface="Sansation Light"/>
                <a:cs typeface="Sansation Light"/>
                <a:sym typeface="Sansation Light"/>
              </a:rPr>
              <a:t>Stephany Brodowski</a:t>
            </a:r>
          </a:p>
          <a:p>
            <a:pPr algn="l">
              <a:lnSpc>
                <a:spcPts val="2385"/>
              </a:lnSpc>
            </a:pPr>
          </a:p>
          <a:p>
            <a:pPr algn="l" marL="367834" indent="-183917" lvl="1">
              <a:lnSpc>
                <a:spcPts val="2385"/>
              </a:lnSpc>
              <a:buFont typeface="Arial"/>
              <a:buChar char="•"/>
            </a:pPr>
            <a:r>
              <a:rPr lang="en-US" sz="1703" spc="323">
                <a:solidFill>
                  <a:srgbClr val="FFFFFF"/>
                </a:solidFill>
                <a:latin typeface="Sansation Light"/>
                <a:ea typeface="Sansation Light"/>
                <a:cs typeface="Sansation Light"/>
                <a:sym typeface="Sansation Light"/>
              </a:rPr>
              <a:t>Larissa Evellyn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15869926" y="7860300"/>
            <a:ext cx="3715489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  <a:ea typeface="Sansation"/>
                <a:cs typeface="Sansation"/>
                <a:sym typeface="Sansation"/>
              </a:rPr>
              <a:t>INTRODUÇÃO</a:t>
            </a:r>
          </a:p>
        </p:txBody>
      </p:sp>
      <p:sp>
        <p:nvSpPr>
          <p:cNvPr name="AutoShape 4" id="4"/>
          <p:cNvSpPr/>
          <p:nvPr/>
        </p:nvSpPr>
        <p:spPr>
          <a:xfrm rot="5400000">
            <a:off x="14176006" y="3577699"/>
            <a:ext cx="7231598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701355" y="1058755"/>
            <a:ext cx="7442645" cy="112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88"/>
              </a:lnSpc>
              <a:spcBef>
                <a:spcPct val="0"/>
              </a:spcBef>
            </a:pPr>
            <a:r>
              <a:rPr lang="en-US" sz="6491" spc="1220">
                <a:solidFill>
                  <a:srgbClr val="FFFFFF"/>
                </a:solidFill>
                <a:latin typeface="Sansation"/>
                <a:ea typeface="Sansation"/>
                <a:cs typeface="Sansation"/>
                <a:sym typeface="Sansation"/>
              </a:rPr>
              <a:t>INTRODUÇÃO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1355" y="2389286"/>
            <a:ext cx="14020178" cy="1167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7"/>
              </a:lnSpc>
              <a:spcBef>
                <a:spcPct val="0"/>
              </a:spcBef>
            </a:pPr>
            <a:r>
              <a:rPr lang="en-US" sz="2234" spc="42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O projeto CityVision AI, desenvolvido pela equipe Technova, explora como agentes de inteligência artificial podem colaborar para resolver desafios urbanos complexos.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01355" y="3559399"/>
            <a:ext cx="14020178" cy="1560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7"/>
              </a:lnSpc>
              <a:spcBef>
                <a:spcPct val="0"/>
              </a:spcBef>
            </a:pPr>
            <a:r>
              <a:rPr lang="en-US" sz="2234" spc="42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A partir de um único pedido em linguagem natural, o sistema coordena especialistas digitais — urbanista, engenheira, ambientalista, socióloga, economista e outros — para construir, de forma autônoma, um plano urbano sustentável, integrado e tecnicamente viável.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1355" y="5119676"/>
            <a:ext cx="14020178" cy="1167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7"/>
              </a:lnSpc>
              <a:spcBef>
                <a:spcPct val="0"/>
              </a:spcBef>
            </a:pPr>
            <a:r>
              <a:rPr lang="en-US" sz="2234" spc="42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Nosso trabalho consiste em projetar essas personalidades, definir seus papéis e analisar como interagem, cooperam, entram em conflito e convergem para uma solução final.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1355" y="7080064"/>
            <a:ext cx="14020178" cy="775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7"/>
              </a:lnSpc>
              <a:spcBef>
                <a:spcPct val="0"/>
              </a:spcBef>
            </a:pPr>
            <a:r>
              <a:rPr lang="en-US" sz="2234" spc="42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“Quando inteligências diferentes trabalham juntas, a cidade deixa de ser construída — e passa a ser compreendida.”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701355" y="2308323"/>
            <a:ext cx="1043031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701355" y="6563828"/>
            <a:ext cx="1043031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15869926" y="7860300"/>
            <a:ext cx="3715489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  <a:ea typeface="Sansation"/>
                <a:cs typeface="Sansation"/>
                <a:sym typeface="Sansation"/>
              </a:rPr>
              <a:t>INTRODUÇÃO</a:t>
            </a:r>
          </a:p>
        </p:txBody>
      </p:sp>
      <p:sp>
        <p:nvSpPr>
          <p:cNvPr name="AutoShape 4" id="4"/>
          <p:cNvSpPr/>
          <p:nvPr/>
        </p:nvSpPr>
        <p:spPr>
          <a:xfrm rot="5400000">
            <a:off x="14176006" y="3577699"/>
            <a:ext cx="7231598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400000">
            <a:off x="-1441149" y="7193498"/>
            <a:ext cx="7231598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701355" y="2368130"/>
            <a:ext cx="7374236" cy="112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88"/>
              </a:lnSpc>
              <a:spcBef>
                <a:spcPct val="0"/>
              </a:spcBef>
            </a:pPr>
            <a:r>
              <a:rPr lang="en-US" sz="6491" spc="1220">
                <a:solidFill>
                  <a:srgbClr val="FFFFFF"/>
                </a:solidFill>
                <a:latin typeface="Sansation"/>
                <a:ea typeface="Sansation"/>
                <a:cs typeface="Sansation"/>
                <a:sym typeface="Sansation"/>
              </a:rPr>
              <a:t>ÍNDICE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87105" y="4386762"/>
            <a:ext cx="7942955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AutoNum type="arabicPeriod" startAt="1"/>
            </a:pPr>
            <a:r>
              <a:rPr lang="en-US" sz="3200" spc="601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Agentes</a:t>
            </a:r>
          </a:p>
          <a:p>
            <a:pPr algn="l" marL="690881" indent="-345440" lvl="1">
              <a:lnSpc>
                <a:spcPts val="4480"/>
              </a:lnSpc>
              <a:buAutoNum type="arabicPeriod" startAt="1"/>
            </a:pPr>
            <a:r>
              <a:rPr lang="en-US" sz="3200" spc="601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Inputs</a:t>
            </a:r>
          </a:p>
          <a:p>
            <a:pPr algn="l" marL="690881" indent="-345440" lvl="1">
              <a:lnSpc>
                <a:spcPts val="4480"/>
              </a:lnSpc>
              <a:buAutoNum type="arabicPeriod" startAt="1"/>
            </a:pPr>
            <a:r>
              <a:rPr lang="en-US" sz="3200" spc="601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Desafios</a:t>
            </a:r>
          </a:p>
          <a:p>
            <a:pPr algn="l" marL="690881" indent="-345440" lvl="1">
              <a:lnSpc>
                <a:spcPts val="4480"/>
              </a:lnSpc>
              <a:buAutoNum type="arabicPeriod" startAt="1"/>
            </a:pPr>
            <a:r>
              <a:rPr lang="en-US" sz="3200" spc="601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Curiosidades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09536" y="3630727"/>
            <a:ext cx="14668928" cy="1762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82"/>
              </a:lnSpc>
              <a:spcBef>
                <a:spcPct val="0"/>
              </a:spcBef>
            </a:pPr>
            <a:r>
              <a:rPr lang="en-US" sz="10273" spc="1931">
                <a:solidFill>
                  <a:srgbClr val="FFFFFF"/>
                </a:solidFill>
                <a:latin typeface="Sansation"/>
                <a:ea typeface="Sansation"/>
                <a:cs typeface="Sansation"/>
                <a:sym typeface="Sansation"/>
              </a:rPr>
              <a:t>AGENTES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58733" y="5864844"/>
            <a:ext cx="817053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601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Perfis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5058733" y="5584198"/>
            <a:ext cx="8170534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83419" y="-1040935"/>
            <a:ext cx="5838160" cy="11560462"/>
          </a:xfrm>
          <a:custGeom>
            <a:avLst/>
            <a:gdLst/>
            <a:ahLst/>
            <a:cxnLst/>
            <a:rect r="r" b="b" t="t" l="l"/>
            <a:pathLst>
              <a:path h="11560462" w="5838160">
                <a:moveTo>
                  <a:pt x="0" y="0"/>
                </a:moveTo>
                <a:lnTo>
                  <a:pt x="5838161" y="0"/>
                </a:lnTo>
                <a:lnTo>
                  <a:pt x="5838161" y="11560462"/>
                </a:lnTo>
                <a:lnTo>
                  <a:pt x="0" y="11560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5517" t="0" r="-21691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320921" y="5348101"/>
            <a:ext cx="7302423" cy="3910199"/>
            <a:chOff x="0" y="0"/>
            <a:chExt cx="1923272" cy="10298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23272" cy="1029847"/>
            </a:xfrm>
            <a:custGeom>
              <a:avLst/>
              <a:gdLst/>
              <a:ahLst/>
              <a:cxnLst/>
              <a:rect r="r" b="b" t="t" l="l"/>
              <a:pathLst>
                <a:path h="1029847" w="1923272">
                  <a:moveTo>
                    <a:pt x="0" y="0"/>
                  </a:moveTo>
                  <a:lnTo>
                    <a:pt x="1923272" y="0"/>
                  </a:lnTo>
                  <a:lnTo>
                    <a:pt x="1923272" y="1029847"/>
                  </a:lnTo>
                  <a:lnTo>
                    <a:pt x="0" y="10298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923272" cy="1077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129342" y="5096293"/>
            <a:ext cx="7359542" cy="4054301"/>
          </a:xfrm>
          <a:custGeom>
            <a:avLst/>
            <a:gdLst/>
            <a:ahLst/>
            <a:cxnLst/>
            <a:rect r="r" b="b" t="t" l="l"/>
            <a:pathLst>
              <a:path h="4054301" w="7359542">
                <a:moveTo>
                  <a:pt x="0" y="0"/>
                </a:moveTo>
                <a:lnTo>
                  <a:pt x="7359543" y="0"/>
                </a:lnTo>
                <a:lnTo>
                  <a:pt x="7359543" y="4054301"/>
                </a:lnTo>
                <a:lnTo>
                  <a:pt x="0" y="4054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603" b="-22879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8129342" y="7208202"/>
            <a:ext cx="3154077" cy="0"/>
          </a:xfrm>
          <a:prstGeom prst="line">
            <a:avLst/>
          </a:prstGeom>
          <a:ln cap="flat" w="5905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768682" y="4707225"/>
            <a:ext cx="6628028" cy="2174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O visionário. Define o conceito macro do projeto (os 3 pilares) e a estrutura de Uso e Ocupação do Solo.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08054" y="1995050"/>
            <a:ext cx="10007343" cy="1736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O gestor do fluxo de trabalho. Define a sequência de ações, garante o cumprimento dos prazos e resolve conflitos de prioridade entre os agentes.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15869926" y="7704550"/>
            <a:ext cx="3715489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  <a:ea typeface="Sansation"/>
                <a:cs typeface="Sansation"/>
                <a:sym typeface="Sansation"/>
              </a:rPr>
              <a:t>CONCEITO</a:t>
            </a:r>
          </a:p>
        </p:txBody>
      </p:sp>
      <p:sp>
        <p:nvSpPr>
          <p:cNvPr name="AutoShape 12" id="12"/>
          <p:cNvSpPr/>
          <p:nvPr/>
        </p:nvSpPr>
        <p:spPr>
          <a:xfrm rot="5400000">
            <a:off x="13971410" y="3746736"/>
            <a:ext cx="7569672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708054" y="580723"/>
            <a:ext cx="6675718" cy="814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45"/>
              </a:lnSpc>
              <a:spcBef>
                <a:spcPct val="0"/>
              </a:spcBef>
            </a:pPr>
            <a:r>
              <a:rPr lang="en-US" sz="4675" spc="878">
                <a:solidFill>
                  <a:srgbClr val="FFFFFF"/>
                </a:solidFill>
                <a:latin typeface="Sansation"/>
                <a:ea typeface="Sansation"/>
                <a:cs typeface="Sansation"/>
                <a:sym typeface="Sansation"/>
              </a:rPr>
              <a:t>ORQUESTRADOR</a:t>
            </a:r>
          </a:p>
        </p:txBody>
      </p:sp>
      <p:sp>
        <p:nvSpPr>
          <p:cNvPr name="AutoShape 14" id="14"/>
          <p:cNvSpPr/>
          <p:nvPr/>
        </p:nvSpPr>
        <p:spPr>
          <a:xfrm>
            <a:off x="755744" y="1577484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720992" y="3636524"/>
            <a:ext cx="8483636" cy="747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7"/>
              </a:lnSpc>
              <a:spcBef>
                <a:spcPct val="0"/>
              </a:spcBef>
            </a:pPr>
            <a:r>
              <a:rPr lang="en-US" sz="4298" spc="808">
                <a:solidFill>
                  <a:srgbClr val="FFFFFF"/>
                </a:solidFill>
                <a:latin typeface="Sansation"/>
                <a:ea typeface="Sansation"/>
                <a:cs typeface="Sansation"/>
                <a:sym typeface="Sansation"/>
              </a:rPr>
              <a:t>URBANISTA-LÚCIO</a:t>
            </a:r>
          </a:p>
        </p:txBody>
      </p:sp>
      <p:sp>
        <p:nvSpPr>
          <p:cNvPr name="AutoShape 16" id="16"/>
          <p:cNvSpPr/>
          <p:nvPr/>
        </p:nvSpPr>
        <p:spPr>
          <a:xfrm>
            <a:off x="768682" y="4566490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755744" y="7857549"/>
            <a:ext cx="6628028" cy="2174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A voz da viabilidade técnica e segurança. Avalia saneamento, drenagem, energia e a exequibilidade das propostas.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708054" y="6786849"/>
            <a:ext cx="15474406" cy="747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7"/>
              </a:lnSpc>
              <a:spcBef>
                <a:spcPct val="0"/>
              </a:spcBef>
            </a:pPr>
            <a:r>
              <a:rPr lang="en-US" sz="4298" spc="808">
                <a:solidFill>
                  <a:srgbClr val="FFFFFF"/>
                </a:solidFill>
                <a:latin typeface="Sansation"/>
                <a:ea typeface="Sansation"/>
                <a:cs typeface="Sansation"/>
                <a:sym typeface="Sansation"/>
              </a:rPr>
              <a:t>ENG INFRAESTRUTURA-CLARA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55744" y="7716814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88885" y="-432130"/>
            <a:ext cx="1770415" cy="11560462"/>
          </a:xfrm>
          <a:custGeom>
            <a:avLst/>
            <a:gdLst/>
            <a:ahLst/>
            <a:cxnLst/>
            <a:rect r="r" b="b" t="t" l="l"/>
            <a:pathLst>
              <a:path h="11560462" w="1770415">
                <a:moveTo>
                  <a:pt x="0" y="0"/>
                </a:moveTo>
                <a:lnTo>
                  <a:pt x="1770415" y="0"/>
                </a:lnTo>
                <a:lnTo>
                  <a:pt x="1770415" y="11560461"/>
                </a:lnTo>
                <a:lnTo>
                  <a:pt x="0" y="115604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6689" t="0" r="-43416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83419" y="-1040935"/>
            <a:ext cx="5838160" cy="11560462"/>
          </a:xfrm>
          <a:custGeom>
            <a:avLst/>
            <a:gdLst/>
            <a:ahLst/>
            <a:cxnLst/>
            <a:rect r="r" b="b" t="t" l="l"/>
            <a:pathLst>
              <a:path h="11560462" w="5838160">
                <a:moveTo>
                  <a:pt x="0" y="0"/>
                </a:moveTo>
                <a:lnTo>
                  <a:pt x="5838161" y="0"/>
                </a:lnTo>
                <a:lnTo>
                  <a:pt x="5838161" y="11560462"/>
                </a:lnTo>
                <a:lnTo>
                  <a:pt x="0" y="11560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865" t="0" r="-17865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320921" y="5348101"/>
            <a:ext cx="7302423" cy="3910199"/>
            <a:chOff x="0" y="0"/>
            <a:chExt cx="1923272" cy="10298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23272" cy="1029847"/>
            </a:xfrm>
            <a:custGeom>
              <a:avLst/>
              <a:gdLst/>
              <a:ahLst/>
              <a:cxnLst/>
              <a:rect r="r" b="b" t="t" l="l"/>
              <a:pathLst>
                <a:path h="1029847" w="1923272">
                  <a:moveTo>
                    <a:pt x="0" y="0"/>
                  </a:moveTo>
                  <a:lnTo>
                    <a:pt x="1923272" y="0"/>
                  </a:lnTo>
                  <a:lnTo>
                    <a:pt x="1923272" y="1029847"/>
                  </a:lnTo>
                  <a:lnTo>
                    <a:pt x="0" y="10298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923272" cy="1077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129342" y="5096293"/>
            <a:ext cx="7359542" cy="4054301"/>
          </a:xfrm>
          <a:custGeom>
            <a:avLst/>
            <a:gdLst/>
            <a:ahLst/>
            <a:cxnLst/>
            <a:rect r="r" b="b" t="t" l="l"/>
            <a:pathLst>
              <a:path h="4054301" w="7359542">
                <a:moveTo>
                  <a:pt x="0" y="0"/>
                </a:moveTo>
                <a:lnTo>
                  <a:pt x="7359543" y="0"/>
                </a:lnTo>
                <a:lnTo>
                  <a:pt x="7359543" y="4054301"/>
                </a:lnTo>
                <a:lnTo>
                  <a:pt x="0" y="4054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068" r="0" b="-10068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8129342" y="7208202"/>
            <a:ext cx="3154077" cy="0"/>
          </a:xfrm>
          <a:prstGeom prst="line">
            <a:avLst/>
          </a:prstGeom>
          <a:ln cap="flat" w="7334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68682" y="4707225"/>
            <a:ext cx="6628028" cy="2174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A guardiã da sustentabilidade e resiliência climática. Focada em soluções ecológicas e impacto na biodiversidade.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08054" y="1995050"/>
            <a:ext cx="10007343" cy="1736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Focada em eficiência, acessibilidade e transporte ativo/coletivo. Propõe as soluções de infraestrutura de transporte.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15869926" y="7704550"/>
            <a:ext cx="3715489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  <a:ea typeface="Sansation"/>
                <a:cs typeface="Sansation"/>
                <a:sym typeface="Sansation"/>
              </a:rPr>
              <a:t>CONCEITO</a:t>
            </a:r>
          </a:p>
        </p:txBody>
      </p:sp>
      <p:sp>
        <p:nvSpPr>
          <p:cNvPr name="AutoShape 13" id="13"/>
          <p:cNvSpPr/>
          <p:nvPr/>
        </p:nvSpPr>
        <p:spPr>
          <a:xfrm rot="5400000">
            <a:off x="13971410" y="3746736"/>
            <a:ext cx="7569672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1078130" y="1146998"/>
            <a:ext cx="2260565" cy="0"/>
          </a:xfrm>
          <a:prstGeom prst="line">
            <a:avLst/>
          </a:prstGeom>
          <a:ln cap="flat" w="6096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708054" y="705307"/>
            <a:ext cx="12630642" cy="788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2"/>
              </a:lnSpc>
              <a:spcBef>
                <a:spcPct val="0"/>
              </a:spcBef>
            </a:pPr>
            <a:r>
              <a:rPr lang="en-US" sz="4566" spc="858">
                <a:solidFill>
                  <a:srgbClr val="FFFFFF"/>
                </a:solidFill>
                <a:latin typeface="Sansation"/>
                <a:ea typeface="Sansation"/>
                <a:cs typeface="Sansation"/>
                <a:sym typeface="Sansation"/>
              </a:rPr>
              <a:t>ESPEC MOBILIDADE CARLA SILVA</a:t>
            </a:r>
          </a:p>
        </p:txBody>
      </p:sp>
      <p:sp>
        <p:nvSpPr>
          <p:cNvPr name="AutoShape 16" id="16"/>
          <p:cNvSpPr/>
          <p:nvPr/>
        </p:nvSpPr>
        <p:spPr>
          <a:xfrm>
            <a:off x="755744" y="1577484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1283419" y="4057877"/>
            <a:ext cx="688713" cy="0"/>
          </a:xfrm>
          <a:prstGeom prst="line">
            <a:avLst/>
          </a:prstGeom>
          <a:ln cap="flat" w="7334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720992" y="3636524"/>
            <a:ext cx="11251140" cy="747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7"/>
              </a:lnSpc>
              <a:spcBef>
                <a:spcPct val="0"/>
              </a:spcBef>
            </a:pPr>
            <a:r>
              <a:rPr lang="en-US" sz="4298" spc="808">
                <a:solidFill>
                  <a:srgbClr val="FFFFFF"/>
                </a:solidFill>
                <a:latin typeface="Sansation"/>
                <a:ea typeface="Sansation"/>
                <a:cs typeface="Sansation"/>
                <a:sym typeface="Sansation"/>
              </a:rPr>
              <a:t>AMBIENTALISTA MARINA SILVA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68682" y="4566490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755744" y="7857549"/>
            <a:ext cx="6628028" cy="2174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O defensor da justiça social e da moradia digna. Analisa o impacto do projeto na inclusão comunitária e nas populações vulneráveis.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708054" y="6786849"/>
            <a:ext cx="10743132" cy="747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7"/>
              </a:lnSpc>
              <a:spcBef>
                <a:spcPct val="0"/>
              </a:spcBef>
            </a:pPr>
            <a:r>
              <a:rPr lang="en-US" sz="4298" spc="808">
                <a:solidFill>
                  <a:srgbClr val="FFFFFF"/>
                </a:solidFill>
                <a:latin typeface="Sansation"/>
                <a:ea typeface="Sansation"/>
                <a:cs typeface="Sansation"/>
                <a:sym typeface="Sansation"/>
              </a:rPr>
              <a:t>SOCIÓLOGO URBANO SIMMEL</a:t>
            </a:r>
          </a:p>
        </p:txBody>
      </p:sp>
      <p:sp>
        <p:nvSpPr>
          <p:cNvPr name="AutoShape 22" id="22"/>
          <p:cNvSpPr/>
          <p:nvPr/>
        </p:nvSpPr>
        <p:spPr>
          <a:xfrm>
            <a:off x="755744" y="7716814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88885" y="-432130"/>
            <a:ext cx="1770415" cy="11560462"/>
          </a:xfrm>
          <a:custGeom>
            <a:avLst/>
            <a:gdLst/>
            <a:ahLst/>
            <a:cxnLst/>
            <a:rect r="r" b="b" t="t" l="l"/>
            <a:pathLst>
              <a:path h="11560462" w="1770415">
                <a:moveTo>
                  <a:pt x="0" y="0"/>
                </a:moveTo>
                <a:lnTo>
                  <a:pt x="1770415" y="0"/>
                </a:lnTo>
                <a:lnTo>
                  <a:pt x="1770415" y="11560461"/>
                </a:lnTo>
                <a:lnTo>
                  <a:pt x="0" y="115604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6689" t="0" r="-43416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83419" y="-1040935"/>
            <a:ext cx="5838160" cy="11560462"/>
          </a:xfrm>
          <a:custGeom>
            <a:avLst/>
            <a:gdLst/>
            <a:ahLst/>
            <a:cxnLst/>
            <a:rect r="r" b="b" t="t" l="l"/>
            <a:pathLst>
              <a:path h="11560462" w="5838160">
                <a:moveTo>
                  <a:pt x="0" y="0"/>
                </a:moveTo>
                <a:lnTo>
                  <a:pt x="5838161" y="0"/>
                </a:lnTo>
                <a:lnTo>
                  <a:pt x="5838161" y="11560462"/>
                </a:lnTo>
                <a:lnTo>
                  <a:pt x="0" y="11560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007" t="0" r="-49007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320921" y="5348101"/>
            <a:ext cx="7302423" cy="3910199"/>
            <a:chOff x="0" y="0"/>
            <a:chExt cx="1923272" cy="10298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23272" cy="1029847"/>
            </a:xfrm>
            <a:custGeom>
              <a:avLst/>
              <a:gdLst/>
              <a:ahLst/>
              <a:cxnLst/>
              <a:rect r="r" b="b" t="t" l="l"/>
              <a:pathLst>
                <a:path h="1029847" w="1923272">
                  <a:moveTo>
                    <a:pt x="0" y="0"/>
                  </a:moveTo>
                  <a:lnTo>
                    <a:pt x="1923272" y="0"/>
                  </a:lnTo>
                  <a:lnTo>
                    <a:pt x="1923272" y="1029847"/>
                  </a:lnTo>
                  <a:lnTo>
                    <a:pt x="0" y="10298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923272" cy="1077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129342" y="5096293"/>
            <a:ext cx="7359542" cy="4054301"/>
          </a:xfrm>
          <a:custGeom>
            <a:avLst/>
            <a:gdLst/>
            <a:ahLst/>
            <a:cxnLst/>
            <a:rect r="r" b="b" t="t" l="l"/>
            <a:pathLst>
              <a:path h="4054301" w="7359542">
                <a:moveTo>
                  <a:pt x="0" y="0"/>
                </a:moveTo>
                <a:lnTo>
                  <a:pt x="7359543" y="0"/>
                </a:lnTo>
                <a:lnTo>
                  <a:pt x="7359543" y="4054301"/>
                </a:lnTo>
                <a:lnTo>
                  <a:pt x="0" y="4054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91" r="0" b="-99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55744" y="6942868"/>
            <a:ext cx="6628028" cy="1736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O comunicador final. Gera o resumo integrado e narrativo da proposta para apresentação ao cliente.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08054" y="1995050"/>
            <a:ext cx="10007343" cy="1736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470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O responsável pela viabilidade financeira. Faz projeções de custos, retorno, investimento (TIR/VPL) e fontes de receita.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15869926" y="7704550"/>
            <a:ext cx="3715489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spc="413">
                <a:solidFill>
                  <a:srgbClr val="FFFFFF"/>
                </a:solidFill>
                <a:latin typeface="Sansation"/>
                <a:ea typeface="Sansation"/>
                <a:cs typeface="Sansation"/>
                <a:sym typeface="Sansation"/>
              </a:rPr>
              <a:t>CONCEITO</a:t>
            </a:r>
          </a:p>
        </p:txBody>
      </p:sp>
      <p:sp>
        <p:nvSpPr>
          <p:cNvPr name="AutoShape 12" id="12"/>
          <p:cNvSpPr/>
          <p:nvPr/>
        </p:nvSpPr>
        <p:spPr>
          <a:xfrm rot="5400000">
            <a:off x="13971410" y="3746736"/>
            <a:ext cx="7569672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1078130" y="1146998"/>
            <a:ext cx="1434040" cy="0"/>
          </a:xfrm>
          <a:prstGeom prst="line">
            <a:avLst/>
          </a:prstGeom>
          <a:ln cap="flat" w="6096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708054" y="705307"/>
            <a:ext cx="11656198" cy="788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2"/>
              </a:lnSpc>
              <a:spcBef>
                <a:spcPct val="0"/>
              </a:spcBef>
            </a:pPr>
            <a:r>
              <a:rPr lang="en-US" sz="4566" spc="858">
                <a:solidFill>
                  <a:srgbClr val="FFFFFF"/>
                </a:solidFill>
                <a:latin typeface="Sansation"/>
                <a:ea typeface="Sansation"/>
                <a:cs typeface="Sansation"/>
                <a:sym typeface="Sansation"/>
              </a:rPr>
              <a:t>ECONOMISTA URBANO KEYNES</a:t>
            </a:r>
          </a:p>
        </p:txBody>
      </p:sp>
      <p:sp>
        <p:nvSpPr>
          <p:cNvPr name="AutoShape 15" id="15"/>
          <p:cNvSpPr/>
          <p:nvPr/>
        </p:nvSpPr>
        <p:spPr>
          <a:xfrm>
            <a:off x="755744" y="1577484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7747441" y="6293521"/>
            <a:ext cx="4066607" cy="0"/>
          </a:xfrm>
          <a:prstGeom prst="line">
            <a:avLst/>
          </a:prstGeom>
          <a:ln cap="flat" w="7334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708054" y="5872168"/>
            <a:ext cx="11473344" cy="747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7"/>
              </a:lnSpc>
              <a:spcBef>
                <a:spcPct val="0"/>
              </a:spcBef>
            </a:pPr>
            <a:r>
              <a:rPr lang="en-US" sz="4298" spc="808">
                <a:solidFill>
                  <a:srgbClr val="FFFFFF"/>
                </a:solidFill>
                <a:latin typeface="Sansation"/>
                <a:ea typeface="Sansation"/>
                <a:cs typeface="Sansation"/>
                <a:sym typeface="Sansation"/>
              </a:rPr>
              <a:t>APRESENTADOR DE PROJETO CJ</a:t>
            </a:r>
          </a:p>
        </p:txBody>
      </p:sp>
      <p:sp>
        <p:nvSpPr>
          <p:cNvPr name="AutoShape 18" id="18"/>
          <p:cNvSpPr/>
          <p:nvPr/>
        </p:nvSpPr>
        <p:spPr>
          <a:xfrm>
            <a:off x="755744" y="6802133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630727"/>
            <a:ext cx="16230600" cy="1762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82"/>
              </a:lnSpc>
              <a:spcBef>
                <a:spcPct val="0"/>
              </a:spcBef>
            </a:pPr>
            <a:r>
              <a:rPr lang="en-US" sz="10273" spc="1931">
                <a:solidFill>
                  <a:srgbClr val="FFFFFF"/>
                </a:solidFill>
                <a:latin typeface="Sansation"/>
                <a:ea typeface="Sansation"/>
                <a:cs typeface="Sansation"/>
                <a:sym typeface="Sansation"/>
              </a:rPr>
              <a:t>INPUTS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31804" y="5864844"/>
            <a:ext cx="922439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601">
                <a:solidFill>
                  <a:srgbClr val="FFFFFF"/>
                </a:solidFill>
                <a:latin typeface="TT Supermolot Condensed"/>
                <a:ea typeface="TT Supermolot Condensed"/>
                <a:cs typeface="TT Supermolot Condensed"/>
                <a:sym typeface="TT Supermolot Condensed"/>
              </a:rPr>
              <a:t>Situações de Teste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4763052" y="5584198"/>
            <a:ext cx="8761896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DAG5d8S3erA</dc:identifier>
  <dcterms:modified xsi:type="dcterms:W3CDTF">2011-08-01T06:04:30Z</dcterms:modified>
  <cp:revision>1</cp:revision>
  <dc:title>Apresentação Residencia</dc:title>
</cp:coreProperties>
</file>